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32E6-4C4B-4326-B5DA-BB5925035AE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5673-0108-4B9C-9C5D-42F743597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88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188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ECB1A3-AC44-46CF-B72B-4B93D5E3FC9A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1885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1885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0ACED9-30E7-425D-ACFB-BEB51F21176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98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1987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99ED3-3756-4537-B28E-3B005F261C2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1987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1987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D9DC9E-7DC2-4DAF-9E1C-4DD6C13AF12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09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209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0E0C51-F67E-4823-AB7D-E5954A946F6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2090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2090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425C30-0813-4649-9BA9-65A51DCC8A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19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2192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4DAEC8-136C-42BE-A088-BD73F091EE9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2192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2192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E6FCF9D-5F90-4363-86AC-43F506A8872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29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229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A7BAEEB-C88A-4BDC-A05A-1B73338A410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2295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2295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1C3457-D637-42D0-8875-178EE7A8817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3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0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9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2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F7E903B9-AF78-4746-9296-3CAF3AC9BA8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47180F9F-6F75-4858-AA26-E50CF8FD8140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Miscellaneous Credits</a:t>
            </a:r>
          </a:p>
        </p:txBody>
      </p:sp>
      <p:sp>
        <p:nvSpPr>
          <p:cNvPr id="322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  Lines 50, 52, 53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 Tabs G, 5</a:t>
            </a:r>
          </a:p>
        </p:txBody>
      </p:sp>
      <p:sp>
        <p:nvSpPr>
          <p:cNvPr id="322564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4491-26 Miscellaneous Credits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322565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225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062958-7760-4DBB-B3EA-9A2C430B430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322567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5" name="~PP13007.WAV">
            <a:hlinkClick r:id="" action="ppaction://media"/>
          </p:cNvPr>
          <p:cNvPicPr>
            <a:picLocks noRot="1" noChangeAspect="1"/>
          </p:cNvPicPr>
          <p:nvPr>
            <a:wavAudioFile r:embed="rId1" name="~PP14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767327"/>
      </p:ext>
    </p:extLst>
  </p:cSld>
  <p:clrMapOvr>
    <a:masterClrMapping/>
  </p:clrMapOvr>
  <p:transition advTm="12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Elderly Or Disabled Credit</a:t>
            </a:r>
            <a:br>
              <a:rPr lang="en-US" sz="4000" smtClean="0"/>
            </a:br>
            <a:r>
              <a:rPr lang="en-US" sz="4000" smtClean="0"/>
              <a:t>Non- Refundable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At least 65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under 65 and retired on permanent and total disability and did not reach mandatory retirement – must have taxable disability income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Must meet income limits for AGI and non-taxable social security benefits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Elderly seldom eligible due to income limits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TaxWise automatically calculates this credit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7467600" y="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3589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235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ADCCD35-4C72-4B42-B910-E2299DCF72E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323591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2" name="~PP13007.WAV">
            <a:hlinkClick r:id="" action="ppaction://media"/>
          </p:cNvPr>
          <p:cNvPicPr>
            <a:picLocks noRot="1" noChangeAspect="1"/>
          </p:cNvPicPr>
          <p:nvPr>
            <a:wavAudioFile r:embed="rId1" name="~PP136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65737"/>
      </p:ext>
    </p:extLst>
  </p:cSld>
  <p:clrMapOvr>
    <a:masterClrMapping/>
  </p:clrMapOvr>
  <p:transition advTm="56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Residential Energy Credits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sz="3000" dirty="0" smtClean="0"/>
              <a:t>Form 5695 Part I - Residential Energy Efficient Property Credit (IN SCOPE)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600" dirty="0" smtClean="0"/>
              <a:t>Energy efficient windows, doors, insulation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600" dirty="0" smtClean="0"/>
              <a:t>Placed in service 1/1/11  to 12/31/11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600" dirty="0" smtClean="0"/>
              <a:t>Credit is 30% of cost  - Max of $500 for all years (2006-2011)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600" dirty="0" smtClean="0"/>
              <a:t>See 4012 page G-9 </a:t>
            </a:r>
            <a:r>
              <a:rPr lang="en-US" sz="2600" smtClean="0"/>
              <a:t>for details</a:t>
            </a:r>
            <a:endParaRPr lang="en-US" sz="2600" dirty="0" smtClean="0"/>
          </a:p>
          <a:p>
            <a:pPr eaLnBrk="1" hangingPunct="1">
              <a:buFont typeface="Wingdings" charset="2"/>
              <a:buChar char="n"/>
              <a:defRPr/>
            </a:pPr>
            <a:r>
              <a:rPr lang="en-US" sz="3000" dirty="0" smtClean="0"/>
              <a:t>Form 5695 Part II - Residential Renewable Energy Credit (OUT OF SCOPE)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sz="2600" dirty="0" smtClean="0"/>
              <a:t>Install energy systems, solar and water heaters, electric pumps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sz="3000" dirty="0" smtClean="0"/>
          </a:p>
        </p:txBody>
      </p:sp>
      <p:sp>
        <p:nvSpPr>
          <p:cNvPr id="32461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24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04BAF4-AD04-4814-9A48-A948B2F25C4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32461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" name="~PP23023.WAV">
            <a:hlinkClick r:id="" action="ppaction://media"/>
          </p:cNvPr>
          <p:cNvPicPr>
            <a:picLocks noRot="1" noChangeAspect="1"/>
          </p:cNvPicPr>
          <p:nvPr>
            <a:wavAudioFile r:embed="rId1" name="~PP215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691672"/>
      </p:ext>
    </p:extLst>
  </p:cSld>
  <p:clrMapOvr>
    <a:masterClrMapping/>
  </p:clrMapOvr>
  <p:transition advTm="107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Retirement Savings Contribution Credit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Credit for contributing to a retirement plan-IRA, 401(k), 403(b), 457(b) etc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Tax year contribution reduced by retirement plan distribution, if any to TP in current and in each of the prior 2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Amount of credit based on AGI and filing status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Must complete Tax Wise Form 8880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Tax Wise automatically inserts Form 8880, if TP qualifies and if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Traditional IRA contribution is entered on Form 1040, line 32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Form W-2 includes retirement contribution in Box 12, with a code designation of D, E, F, G, H or J</a:t>
            </a:r>
          </a:p>
        </p:txBody>
      </p:sp>
      <p:sp>
        <p:nvSpPr>
          <p:cNvPr id="32563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256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979940-3CA0-44A1-B8FB-044C6666152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32563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2" name="~PP33023.WAV">
            <a:hlinkClick r:id="" action="ppaction://media"/>
          </p:cNvPr>
          <p:cNvPicPr>
            <a:picLocks noRot="1" noChangeAspect="1"/>
          </p:cNvPicPr>
          <p:nvPr>
            <a:wavAudioFile r:embed="rId1" name="~PP388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437622"/>
      </p:ext>
    </p:extLst>
  </p:cSld>
  <p:clrMapOvr>
    <a:masterClrMapping/>
  </p:clrMapOvr>
  <p:transition advTm="93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Refundable Credits</a:t>
            </a:r>
            <a:endParaRPr lang="en-US" smtClean="0">
              <a:solidFill>
                <a:srgbClr val="E70000"/>
              </a:solidFill>
            </a:endParaRPr>
          </a:p>
        </p:txBody>
      </p:sp>
      <p:sp>
        <p:nvSpPr>
          <p:cNvPr id="326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credits, e.g.</a:t>
            </a:r>
          </a:p>
          <a:p>
            <a:pPr lvl="1" eaLnBrk="1" hangingPunct="1"/>
            <a:r>
              <a:rPr lang="en-US" smtClean="0"/>
              <a:t>EIC (Earned Income Credit), </a:t>
            </a:r>
          </a:p>
          <a:p>
            <a:pPr lvl="1" eaLnBrk="1" hangingPunct="1"/>
            <a:r>
              <a:rPr lang="en-US" smtClean="0"/>
              <a:t>ACTC (Additional Child Tax Credit), </a:t>
            </a:r>
          </a:p>
          <a:p>
            <a:pPr lvl="1" eaLnBrk="1" hangingPunct="1"/>
            <a:r>
              <a:rPr lang="en-US" smtClean="0"/>
              <a:t>Refundable portion of Education Credit, </a:t>
            </a:r>
          </a:p>
          <a:p>
            <a:pPr eaLnBrk="1" hangingPunct="1"/>
            <a:r>
              <a:rPr lang="en-US" smtClean="0"/>
              <a:t>Are refundable and will be covered in other modules</a:t>
            </a:r>
          </a:p>
        </p:txBody>
      </p:sp>
      <p:sp>
        <p:nvSpPr>
          <p:cNvPr id="32666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266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B608F8-B5E2-4999-A173-94C716DE7AD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32666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23038.WAV">
            <a:hlinkClick r:id="" action="ppaction://media"/>
          </p:cNvPr>
          <p:cNvPicPr>
            <a:picLocks noRot="1" noChangeAspect="1"/>
          </p:cNvPicPr>
          <p:nvPr>
            <a:wavAudioFile r:embed="rId1" name="~PP21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85136"/>
      </p:ext>
    </p:extLst>
  </p:cSld>
  <p:clrMapOvr>
    <a:masterClrMapping/>
  </p:clrMapOvr>
  <p:transition advTm="73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376</Words>
  <Application>Microsoft Office PowerPoint</Application>
  <PresentationFormat>On-screen Show (4:3)</PresentationFormat>
  <Paragraphs>67</Paragraphs>
  <Slides>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NJ Template 06</vt:lpstr>
      <vt:lpstr>Miscellaneous Credits</vt:lpstr>
      <vt:lpstr>Elderly Or Disabled Credit Non- Refundable</vt:lpstr>
      <vt:lpstr>Residential Energy Credits</vt:lpstr>
      <vt:lpstr>Retirement Savings Contribution Credit</vt:lpstr>
      <vt:lpstr>Refundable Credits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 Credits</dc:title>
  <dc:creator>HershAl</dc:creator>
  <cp:lastModifiedBy>HershAl</cp:lastModifiedBy>
  <cp:revision>2</cp:revision>
  <dcterms:created xsi:type="dcterms:W3CDTF">2012-01-07T00:34:39Z</dcterms:created>
  <dcterms:modified xsi:type="dcterms:W3CDTF">2012-01-07T00:34:39Z</dcterms:modified>
</cp:coreProperties>
</file>